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Arimo" panose="020B0604020202020204" charset="0"/>
      <p:regular r:id="rId15"/>
    </p:embeddedFont>
    <p:embeddedFont>
      <p:font typeface="Noto Sans" panose="020B05020405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66800" y="3314700"/>
            <a:ext cx="9445526" cy="2034479"/>
            <a:chOff x="0" y="-57148"/>
            <a:chExt cx="12594035" cy="3601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48"/>
              <a:ext cx="12594035" cy="2509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7200" dirty="0">
                  <a:solidFill>
                    <a:srgbClr val="97B8FF"/>
                  </a:solidFill>
                  <a:latin typeface="Agency FB" panose="020B0503020202020204" pitchFamily="34" charset="0"/>
                  <a:ea typeface="Arimo"/>
                  <a:cs typeface="Arimo"/>
                  <a:sym typeface="Arimo"/>
                </a:rPr>
                <a:t>Phish Net X - Email And Website Detection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777805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PhishNet X is a cutting-edge cybersecurity solution. It delivers a multi-layered approach to digital threat protection. Empowering organizations against sophisticated phishing attacks, it is the new standard in threat detection.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B6661-D8F7-70FE-BBDC-5F0C20284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42900"/>
            <a:ext cx="1676399" cy="16255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218135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Future Roadmap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3671144"/>
            <a:ext cx="16303526" cy="907256"/>
            <a:chOff x="0" y="0"/>
            <a:chExt cx="21738035" cy="1209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AI will enhance threat prediction. Global threat intelligence will expand. Algorithms will undergo continuous refinement. Machine learning models will be enhanced. A commitment to innovation continues.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3722935" y="4897339"/>
            <a:ext cx="2690069" cy="1009947"/>
          </a:xfrm>
          <a:custGeom>
            <a:avLst/>
            <a:gdLst/>
            <a:ahLst/>
            <a:cxnLst/>
            <a:rect l="l" t="t" r="r" b="b"/>
            <a:pathLst>
              <a:path w="2690069" h="1009947">
                <a:moveTo>
                  <a:pt x="0" y="0"/>
                </a:moveTo>
                <a:lnTo>
                  <a:pt x="2690069" y="0"/>
                </a:lnTo>
                <a:lnTo>
                  <a:pt x="2690069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" b="-6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68615" y="5262116"/>
            <a:ext cx="398710" cy="498276"/>
            <a:chOff x="0" y="0"/>
            <a:chExt cx="531613" cy="6643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96521" y="5180856"/>
            <a:ext cx="2363092" cy="442912"/>
            <a:chOff x="0" y="0"/>
            <a:chExt cx="3150790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50790" cy="590550"/>
            </a:xfrm>
            <a:custGeom>
              <a:avLst/>
              <a:gdLst/>
              <a:ahLst/>
              <a:cxnLst/>
              <a:rect l="l" t="t" r="r" b="b"/>
              <a:pathLst>
                <a:path w="3150790" h="590550">
                  <a:moveTo>
                    <a:pt x="0" y="0"/>
                  </a:moveTo>
                  <a:lnTo>
                    <a:pt x="3150790" y="0"/>
                  </a:lnTo>
                  <a:lnTo>
                    <a:pt x="315079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5079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AI Prediction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83846" y="5923658"/>
            <a:ext cx="10741075" cy="19050"/>
            <a:chOff x="0" y="0"/>
            <a:chExt cx="14321433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377976" y="5978129"/>
            <a:ext cx="5380136" cy="1009947"/>
          </a:xfrm>
          <a:custGeom>
            <a:avLst/>
            <a:gdLst/>
            <a:ahLst/>
            <a:cxnLst/>
            <a:rect l="l" t="t" r="r" b="b"/>
            <a:pathLst>
              <a:path w="5380136" h="1009947">
                <a:moveTo>
                  <a:pt x="0" y="0"/>
                </a:moveTo>
                <a:lnTo>
                  <a:pt x="5380136" y="0"/>
                </a:lnTo>
                <a:lnTo>
                  <a:pt x="5380136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" r="-28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68615" y="6233964"/>
            <a:ext cx="398710" cy="498276"/>
            <a:chOff x="0" y="0"/>
            <a:chExt cx="531613" cy="6643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41630" y="6261646"/>
            <a:ext cx="2090291" cy="442912"/>
            <a:chOff x="0" y="0"/>
            <a:chExt cx="2787055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87055" cy="590550"/>
            </a:xfrm>
            <a:custGeom>
              <a:avLst/>
              <a:gdLst/>
              <a:ahLst/>
              <a:cxnLst/>
              <a:rect l="l" t="t" r="r" b="b"/>
              <a:pathLst>
                <a:path w="2787055" h="590550">
                  <a:moveTo>
                    <a:pt x="0" y="0"/>
                  </a:moveTo>
                  <a:lnTo>
                    <a:pt x="2787055" y="0"/>
                  </a:lnTo>
                  <a:lnTo>
                    <a:pt x="278705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78705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Global Intel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8955" y="7004447"/>
            <a:ext cx="9395966" cy="19050"/>
            <a:chOff x="0" y="0"/>
            <a:chExt cx="12527955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1032868" y="7058917"/>
            <a:ext cx="8070205" cy="1009947"/>
          </a:xfrm>
          <a:custGeom>
            <a:avLst/>
            <a:gdLst/>
            <a:ahLst/>
            <a:cxnLst/>
            <a:rect l="l" t="t" r="r" b="b"/>
            <a:pathLst>
              <a:path w="8070205" h="1009947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4868466" y="7314754"/>
            <a:ext cx="398710" cy="498276"/>
            <a:chOff x="0" y="0"/>
            <a:chExt cx="531613" cy="6643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86590" y="7342435"/>
            <a:ext cx="4018210" cy="442912"/>
            <a:chOff x="0" y="0"/>
            <a:chExt cx="5357613" cy="590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57613" cy="590550"/>
            </a:xfrm>
            <a:custGeom>
              <a:avLst/>
              <a:gdLst/>
              <a:ahLst/>
              <a:cxnLst/>
              <a:rect l="l" t="t" r="r" b="b"/>
              <a:pathLst>
                <a:path w="5357613" h="590550">
                  <a:moveTo>
                    <a:pt x="0" y="0"/>
                  </a:moveTo>
                  <a:lnTo>
                    <a:pt x="5357613" y="0"/>
                  </a:lnTo>
                  <a:lnTo>
                    <a:pt x="53576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3576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Algorithm Refinement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1450776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The Phishing Threat Landscape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647926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Phishing is a significant threat. 3.4 billion phishing emails are sent daily. 83% of organizations experienced attacks in 2023. Breaches cost an average of $4.65 million. Intelligent, adaptive systems are needed.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5646687"/>
            <a:ext cx="637877" cy="637877"/>
            <a:chOff x="0" y="0"/>
            <a:chExt cx="850503" cy="850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4" name="Freeform 14" descr="preencoded.png"/>
          <p:cNvSpPr/>
          <p:nvPr/>
        </p:nvSpPr>
        <p:spPr>
          <a:xfrm>
            <a:off x="7956575" y="569982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771632" y="5646687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3.4B Emails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71632" y="6259711"/>
            <a:ext cx="3659684" cy="453629"/>
            <a:chOff x="0" y="0"/>
            <a:chExt cx="487957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79579" cy="604838"/>
            </a:xfrm>
            <a:custGeom>
              <a:avLst/>
              <a:gdLst/>
              <a:ahLst/>
              <a:cxnLst/>
              <a:rect l="l" t="t" r="r" b="b"/>
              <a:pathLst>
                <a:path w="4879579" h="604838">
                  <a:moveTo>
                    <a:pt x="0" y="0"/>
                  </a:moveTo>
                  <a:lnTo>
                    <a:pt x="4879579" y="0"/>
                  </a:lnTo>
                  <a:lnTo>
                    <a:pt x="487957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487957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Phishing emails sent daily.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14834" y="5646687"/>
            <a:ext cx="637877" cy="637877"/>
            <a:chOff x="0" y="0"/>
            <a:chExt cx="850503" cy="850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23" name="Freeform 23" descr="preencoded.png"/>
          <p:cNvSpPr/>
          <p:nvPr/>
        </p:nvSpPr>
        <p:spPr>
          <a:xfrm>
            <a:off x="12821171" y="5699820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" r="-233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636229" y="5646687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83% Impacted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36229" y="6259711"/>
            <a:ext cx="3659684" cy="907256"/>
            <a:chOff x="0" y="0"/>
            <a:chExt cx="4879578" cy="12096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487957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Organizations attacked in 2023.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850237" y="7769424"/>
            <a:ext cx="637877" cy="637877"/>
            <a:chOff x="0" y="0"/>
            <a:chExt cx="850503" cy="8505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7956575" y="7822555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" r="-233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8771632" y="7769424"/>
            <a:ext cx="3544044" cy="442912"/>
            <a:chOff x="0" y="0"/>
            <a:chExt cx="4725392" cy="590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$4.65M Cost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771632" y="8382446"/>
            <a:ext cx="8524131" cy="453629"/>
            <a:chOff x="0" y="0"/>
            <a:chExt cx="11365508" cy="6048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Average cost per breach.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603105"/>
            <a:ext cx="12700992" cy="885974"/>
            <a:chOff x="0" y="0"/>
            <a:chExt cx="16934657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34656" cy="1181298"/>
            </a:xfrm>
            <a:custGeom>
              <a:avLst/>
              <a:gdLst/>
              <a:ahLst/>
              <a:cxnLst/>
              <a:rect l="l" t="t" r="r" b="b"/>
              <a:pathLst>
                <a:path w="16934656" h="1181298">
                  <a:moveTo>
                    <a:pt x="0" y="0"/>
                  </a:moveTo>
                  <a:lnTo>
                    <a:pt x="16934656" y="0"/>
                  </a:lnTo>
                  <a:lnTo>
                    <a:pt x="1693465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93465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PhishNet X: Core Value Proposition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914281"/>
            <a:ext cx="16303526" cy="907256"/>
            <a:chOff x="0" y="0"/>
            <a:chExt cx="21738035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PhishNet X offers real-time threat detection. Advanced machine learning is used. Comprehensive threat intelligence is integrated. Users benefit from a seamless experience. Proactive security is now a reality.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140476"/>
            <a:ext cx="5245447" cy="2087315"/>
            <a:chOff x="0" y="0"/>
            <a:chExt cx="6993930" cy="2783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75755" y="7423994"/>
            <a:ext cx="3676055" cy="442912"/>
            <a:chOff x="0" y="0"/>
            <a:chExt cx="4901407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01407" cy="590550"/>
            </a:xfrm>
            <a:custGeom>
              <a:avLst/>
              <a:gdLst/>
              <a:ahLst/>
              <a:cxnLst/>
              <a:rect l="l" t="t" r="r" b="b"/>
              <a:pathLst>
                <a:path w="4901407" h="590550">
                  <a:moveTo>
                    <a:pt x="0" y="0"/>
                  </a:moveTo>
                  <a:lnTo>
                    <a:pt x="4901407" y="0"/>
                  </a:lnTo>
                  <a:lnTo>
                    <a:pt x="49014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90140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Real-time Detection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5755" y="8037016"/>
            <a:ext cx="4678412" cy="453629"/>
            <a:chOff x="0" y="0"/>
            <a:chExt cx="6237883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37883" cy="604838"/>
            </a:xfrm>
            <a:custGeom>
              <a:avLst/>
              <a:gdLst/>
              <a:ahLst/>
              <a:cxnLst/>
              <a:rect l="l" t="t" r="r" b="b"/>
              <a:pathLst>
                <a:path w="6237883" h="604838">
                  <a:moveTo>
                    <a:pt x="0" y="0"/>
                  </a:moveTo>
                  <a:lnTo>
                    <a:pt x="6237883" y="0"/>
                  </a:lnTo>
                  <a:lnTo>
                    <a:pt x="62378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623788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Immediate identification of threats.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21202" y="7140476"/>
            <a:ext cx="5245447" cy="2087315"/>
            <a:chOff x="0" y="0"/>
            <a:chExt cx="6993930" cy="278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04720" y="7423994"/>
            <a:ext cx="3544044" cy="442912"/>
            <a:chOff x="0" y="0"/>
            <a:chExt cx="472539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Cross Verifying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04720" y="8037016"/>
            <a:ext cx="4678412" cy="907256"/>
            <a:chOff x="0" y="0"/>
            <a:chExt cx="6237883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37883" cy="1209675"/>
            </a:xfrm>
            <a:custGeom>
              <a:avLst/>
              <a:gdLst/>
              <a:ahLst/>
              <a:cxnLst/>
              <a:rect l="l" t="t" r="r" b="b"/>
              <a:pathLst>
                <a:path w="6237883" h="1209675">
                  <a:moveTo>
                    <a:pt x="0" y="0"/>
                  </a:moveTo>
                  <a:lnTo>
                    <a:pt x="6237883" y="0"/>
                  </a:lnTo>
                  <a:lnTo>
                    <a:pt x="623788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6237883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Use of API for accuracy such as </a:t>
              </a:r>
              <a:r>
                <a:rPr lang="en-US" sz="2187" dirty="0" err="1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Virustotal</a:t>
              </a:r>
              <a:r>
                <a:rPr lang="en-US" sz="2187" dirty="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 , </a:t>
              </a:r>
              <a:r>
                <a:rPr lang="en-US" sz="2187" dirty="0" err="1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Whois</a:t>
              </a:r>
              <a:r>
                <a:rPr lang="en-US" sz="2187" dirty="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 , Geoip2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0166" y="7140476"/>
            <a:ext cx="5245447" cy="2087315"/>
            <a:chOff x="0" y="0"/>
            <a:chExt cx="6993930" cy="27830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4017" cy="2783078"/>
            </a:xfrm>
            <a:custGeom>
              <a:avLst/>
              <a:gdLst/>
              <a:ahLst/>
              <a:cxnLst/>
              <a:rect l="l" t="t" r="r" b="b"/>
              <a:pathLst>
                <a:path w="699401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2726309"/>
                  </a:lnTo>
                  <a:cubicBezTo>
                    <a:pt x="6994017" y="2757678"/>
                    <a:pt x="6968617" y="2783078"/>
                    <a:pt x="6937248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33685" y="7423994"/>
            <a:ext cx="3814614" cy="442912"/>
            <a:chOff x="0" y="0"/>
            <a:chExt cx="508615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86152" cy="590550"/>
            </a:xfrm>
            <a:custGeom>
              <a:avLst/>
              <a:gdLst/>
              <a:ahLst/>
              <a:cxnLst/>
              <a:rect l="l" t="t" r="r" b="b"/>
              <a:pathLst>
                <a:path w="5086152" h="590550">
                  <a:moveTo>
                    <a:pt x="0" y="0"/>
                  </a:moveTo>
                  <a:lnTo>
                    <a:pt x="5086152" y="0"/>
                  </a:lnTo>
                  <a:lnTo>
                    <a:pt x="50861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8615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Seamless Experience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3685" y="8037016"/>
            <a:ext cx="4678413" cy="453629"/>
            <a:chOff x="0" y="0"/>
            <a:chExt cx="6237883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37883" cy="604838"/>
            </a:xfrm>
            <a:custGeom>
              <a:avLst/>
              <a:gdLst/>
              <a:ahLst/>
              <a:cxnLst/>
              <a:rect l="l" t="t" r="r" b="b"/>
              <a:pathLst>
                <a:path w="6237883" h="604838">
                  <a:moveTo>
                    <a:pt x="0" y="0"/>
                  </a:moveTo>
                  <a:lnTo>
                    <a:pt x="6237883" y="0"/>
                  </a:lnTo>
                  <a:lnTo>
                    <a:pt x="62378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23788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Minimal false positives.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92238" y="869454"/>
            <a:ext cx="8373516" cy="885974"/>
            <a:chOff x="0" y="0"/>
            <a:chExt cx="11164688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64688" cy="1181298"/>
            </a:xfrm>
            <a:custGeom>
              <a:avLst/>
              <a:gdLst/>
              <a:ahLst/>
              <a:cxnLst/>
              <a:rect l="l" t="t" r="r" b="b"/>
              <a:pathLst>
                <a:path w="11164688" h="1181298">
                  <a:moveTo>
                    <a:pt x="0" y="0"/>
                  </a:moveTo>
                  <a:lnTo>
                    <a:pt x="11164688" y="0"/>
                  </a:lnTo>
                  <a:lnTo>
                    <a:pt x="1116468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16468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Architectural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2180630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2505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The design is modular with four detection layers. Options include cloud-based or on-premise deployment. The architecture scales for all enterprise sizes. A microservices-based infrastructure assures 99.99% uptime.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992238" y="4314081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835027" y="4597599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Modular Design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35027" y="5210621"/>
            <a:ext cx="7602736" cy="453629"/>
            <a:chOff x="0" y="0"/>
            <a:chExt cx="10136982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Four detection layers.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992238" y="6015186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835027" y="6298704"/>
            <a:ext cx="3779490" cy="442912"/>
            <a:chOff x="0" y="0"/>
            <a:chExt cx="503932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39320" cy="590550"/>
            </a:xfrm>
            <a:custGeom>
              <a:avLst/>
              <a:gdLst/>
              <a:ahLst/>
              <a:cxnLst/>
              <a:rect l="l" t="t" r="r" b="b"/>
              <a:pathLst>
                <a:path w="5039320" h="590550">
                  <a:moveTo>
                    <a:pt x="0" y="0"/>
                  </a:moveTo>
                  <a:lnTo>
                    <a:pt x="5039320" y="0"/>
                  </a:lnTo>
                  <a:lnTo>
                    <a:pt x="50393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03932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Deployment Options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835027" y="6911727"/>
            <a:ext cx="7602736" cy="453629"/>
            <a:chOff x="0" y="0"/>
            <a:chExt cx="10136982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Cloud or on-premise.</a:t>
              </a:r>
            </a:p>
          </p:txBody>
        </p:sp>
      </p:grpSp>
      <p:sp>
        <p:nvSpPr>
          <p:cNvPr id="27" name="Freeform 27" descr="preencoded.png"/>
          <p:cNvSpPr/>
          <p:nvPr/>
        </p:nvSpPr>
        <p:spPr>
          <a:xfrm>
            <a:off x="992238" y="7716291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2835027" y="7999810"/>
            <a:ext cx="3544044" cy="442912"/>
            <a:chOff x="0" y="0"/>
            <a:chExt cx="4725392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Scalable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835027" y="8612832"/>
            <a:ext cx="7602736" cy="453629"/>
            <a:chOff x="0" y="0"/>
            <a:chExt cx="10136982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Supports all enterprise sizes.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950714"/>
            <a:ext cx="11166574" cy="885974"/>
            <a:chOff x="0" y="0"/>
            <a:chExt cx="14888765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88766" cy="1181298"/>
            </a:xfrm>
            <a:custGeom>
              <a:avLst/>
              <a:gdLst/>
              <a:ahLst/>
              <a:cxnLst/>
              <a:rect l="l" t="t" r="r" b="b"/>
              <a:pathLst>
                <a:path w="14888766" h="1181298">
                  <a:moveTo>
                    <a:pt x="0" y="0"/>
                  </a:moveTo>
                  <a:lnTo>
                    <a:pt x="14888766" y="0"/>
                  </a:lnTo>
                  <a:lnTo>
                    <a:pt x="1488876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88876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Detection Engine Components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403722"/>
            <a:ext cx="16303526" cy="907256"/>
            <a:chOff x="0" y="0"/>
            <a:chExt cx="21738035" cy="1209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The engine uses machine learning classifiers. Threat intelligence is integrated. Behavior analysis occurs in real-time. URLs and domains are scanned constantly. Learning and adaptation never stops.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46772" y="4728716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ML Classifier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362991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905452" y="5194846"/>
            <a:ext cx="398710" cy="498276"/>
            <a:chOff x="0" y="0"/>
            <a:chExt cx="531613" cy="6643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97035" y="4728716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Threat Intel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6290816" y="362991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983391" y="5194846"/>
            <a:ext cx="398710" cy="498276"/>
            <a:chOff x="0" y="0"/>
            <a:chExt cx="531613" cy="6643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97035" y="7794426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Behavior Analysis</a:t>
              </a:r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6290816" y="362991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983391" y="7272784"/>
            <a:ext cx="398710" cy="498276"/>
            <a:chOff x="0" y="0"/>
            <a:chExt cx="531613" cy="6643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746772" y="7794426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URL Scanning</a:t>
              </a:r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6290816" y="3629917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7905452" y="7272784"/>
            <a:ext cx="398710" cy="498276"/>
            <a:chOff x="0" y="0"/>
            <a:chExt cx="531613" cy="66436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11610"/>
            <a:ext cx="7792491" cy="885974"/>
            <a:chOff x="0" y="0"/>
            <a:chExt cx="10389988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89988" cy="1181298"/>
            </a:xfrm>
            <a:custGeom>
              <a:avLst/>
              <a:gdLst/>
              <a:ahLst/>
              <a:cxnLst/>
              <a:rect l="l" t="t" r="r" b="b"/>
              <a:pathLst>
                <a:path w="10389988" h="1181298">
                  <a:moveTo>
                    <a:pt x="0" y="0"/>
                  </a:moveTo>
                  <a:lnTo>
                    <a:pt x="10389988" y="0"/>
                  </a:lnTo>
                  <a:lnTo>
                    <a:pt x="1038998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38998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User Interface Design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2664619"/>
            <a:ext cx="16303526" cy="907256"/>
            <a:chOff x="0" y="0"/>
            <a:chExt cx="21738035" cy="1209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The UI uses Tkinter and ttk widgets. The design is responsive across devices. Threats are visualized in real-time. The dashboard is customizable. Reporting and mitigation are instant.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890814"/>
            <a:ext cx="2717155" cy="1633686"/>
            <a:chOff x="0" y="0"/>
            <a:chExt cx="3622873" cy="21782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22802" cy="2178177"/>
            </a:xfrm>
            <a:custGeom>
              <a:avLst/>
              <a:gdLst/>
              <a:ahLst/>
              <a:cxnLst/>
              <a:rect l="l" t="t" r="r" b="b"/>
              <a:pathLst>
                <a:path w="3622802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3566160" y="0"/>
                  </a:lnTo>
                  <a:cubicBezTo>
                    <a:pt x="3597529" y="0"/>
                    <a:pt x="3622802" y="25400"/>
                    <a:pt x="3622802" y="56642"/>
                  </a:cubicBezTo>
                  <a:lnTo>
                    <a:pt x="3622802" y="2121535"/>
                  </a:lnTo>
                  <a:cubicBezTo>
                    <a:pt x="3622802" y="2152904"/>
                    <a:pt x="3597402" y="2178177"/>
                    <a:pt x="3566160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151459" y="4458444"/>
            <a:ext cx="398710" cy="498276"/>
            <a:chOff x="0" y="0"/>
            <a:chExt cx="531613" cy="6643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92910" y="4174331"/>
            <a:ext cx="1547515" cy="442912"/>
            <a:chOff x="0" y="0"/>
            <a:chExt cx="2063353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3353" cy="590550"/>
            </a:xfrm>
            <a:custGeom>
              <a:avLst/>
              <a:gdLst/>
              <a:ahLst/>
              <a:cxnLst/>
              <a:rect l="l" t="t" r="r" b="b"/>
              <a:pathLst>
                <a:path w="2063353" h="590550">
                  <a:moveTo>
                    <a:pt x="0" y="0"/>
                  </a:moveTo>
                  <a:lnTo>
                    <a:pt x="2063353" y="0"/>
                  </a:lnTo>
                  <a:lnTo>
                    <a:pt x="206335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335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Intuitive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92910" y="4787354"/>
            <a:ext cx="1547515" cy="453629"/>
            <a:chOff x="0" y="0"/>
            <a:chExt cx="2063353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3353" cy="604838"/>
            </a:xfrm>
            <a:custGeom>
              <a:avLst/>
              <a:gdLst/>
              <a:ahLst/>
              <a:cxnLst/>
              <a:rect l="l" t="t" r="r" b="b"/>
              <a:pathLst>
                <a:path w="2063353" h="604838">
                  <a:moveTo>
                    <a:pt x="0" y="0"/>
                  </a:moveTo>
                  <a:lnTo>
                    <a:pt x="2063353" y="0"/>
                  </a:lnTo>
                  <a:lnTo>
                    <a:pt x="206335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206335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Easy to use.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851076" y="5505450"/>
            <a:ext cx="13303002" cy="19050"/>
            <a:chOff x="0" y="0"/>
            <a:chExt cx="17737337" cy="25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92238" y="5666185"/>
            <a:ext cx="5434459" cy="1633686"/>
            <a:chOff x="0" y="0"/>
            <a:chExt cx="7245945" cy="21782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189216" y="0"/>
                  </a:lnTo>
                  <a:cubicBezTo>
                    <a:pt x="7220585" y="0"/>
                    <a:pt x="7245858" y="25400"/>
                    <a:pt x="7245858" y="56642"/>
                  </a:cubicBezTo>
                  <a:lnTo>
                    <a:pt x="7245858" y="2121535"/>
                  </a:lnTo>
                  <a:cubicBezTo>
                    <a:pt x="7245858" y="2152904"/>
                    <a:pt x="7220458" y="2178177"/>
                    <a:pt x="7189216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3510111" y="6233815"/>
            <a:ext cx="398710" cy="498276"/>
            <a:chOff x="0" y="0"/>
            <a:chExt cx="531613" cy="6643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10214" y="5949702"/>
            <a:ext cx="2739479" cy="442912"/>
            <a:chOff x="0" y="0"/>
            <a:chExt cx="3652638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52638" cy="590550"/>
            </a:xfrm>
            <a:custGeom>
              <a:avLst/>
              <a:gdLst/>
              <a:ahLst/>
              <a:cxnLst/>
              <a:rect l="l" t="t" r="r" b="b"/>
              <a:pathLst>
                <a:path w="3652638" h="590550">
                  <a:moveTo>
                    <a:pt x="0" y="0"/>
                  </a:moveTo>
                  <a:lnTo>
                    <a:pt x="3652638" y="0"/>
                  </a:lnTo>
                  <a:lnTo>
                    <a:pt x="36526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3652638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Responsive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710214" y="6562725"/>
            <a:ext cx="2739479" cy="453629"/>
            <a:chOff x="0" y="0"/>
            <a:chExt cx="365263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52638" cy="604838"/>
            </a:xfrm>
            <a:custGeom>
              <a:avLst/>
              <a:gdLst/>
              <a:ahLst/>
              <a:cxnLst/>
              <a:rect l="l" t="t" r="r" b="b"/>
              <a:pathLst>
                <a:path w="3652638" h="604838">
                  <a:moveTo>
                    <a:pt x="0" y="0"/>
                  </a:moveTo>
                  <a:lnTo>
                    <a:pt x="3652638" y="0"/>
                  </a:lnTo>
                  <a:lnTo>
                    <a:pt x="365263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365263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Works on all devices.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568380" y="7280821"/>
            <a:ext cx="10585698" cy="19050"/>
            <a:chOff x="0" y="0"/>
            <a:chExt cx="14114263" cy="25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F3F44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92238" y="7441555"/>
            <a:ext cx="8151762" cy="1633686"/>
            <a:chOff x="0" y="0"/>
            <a:chExt cx="10869017" cy="217824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868914" cy="2178177"/>
            </a:xfrm>
            <a:custGeom>
              <a:avLst/>
              <a:gdLst/>
              <a:ahLst/>
              <a:cxnLst/>
              <a:rect l="l" t="t" r="r" b="b"/>
              <a:pathLst>
                <a:path w="10868914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812273" y="0"/>
                  </a:lnTo>
                  <a:cubicBezTo>
                    <a:pt x="10843641" y="0"/>
                    <a:pt x="10868914" y="25400"/>
                    <a:pt x="10868914" y="56642"/>
                  </a:cubicBezTo>
                  <a:lnTo>
                    <a:pt x="10868914" y="2121535"/>
                  </a:lnTo>
                  <a:cubicBezTo>
                    <a:pt x="10868914" y="2152904"/>
                    <a:pt x="10843514" y="2178177"/>
                    <a:pt x="1081227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4868764" y="8009185"/>
            <a:ext cx="398710" cy="498276"/>
            <a:chOff x="0" y="0"/>
            <a:chExt cx="531613" cy="664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427518" y="7725072"/>
            <a:ext cx="3391792" cy="442912"/>
            <a:chOff x="0" y="0"/>
            <a:chExt cx="4522390" cy="5905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522390" cy="590550"/>
            </a:xfrm>
            <a:custGeom>
              <a:avLst/>
              <a:gdLst/>
              <a:ahLst/>
              <a:cxnLst/>
              <a:rect l="l" t="t" r="r" b="b"/>
              <a:pathLst>
                <a:path w="4522390" h="590550">
                  <a:moveTo>
                    <a:pt x="0" y="0"/>
                  </a:moveTo>
                  <a:lnTo>
                    <a:pt x="4522390" y="0"/>
                  </a:lnTo>
                  <a:lnTo>
                    <a:pt x="452239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52239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Customizable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27518" y="8338096"/>
            <a:ext cx="3391792" cy="453629"/>
            <a:chOff x="0" y="0"/>
            <a:chExt cx="4522390" cy="60483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522390" cy="604838"/>
            </a:xfrm>
            <a:custGeom>
              <a:avLst/>
              <a:gdLst/>
              <a:ahLst/>
              <a:cxnLst/>
              <a:rect l="l" t="t" r="r" b="b"/>
              <a:pathLst>
                <a:path w="4522390" h="604838">
                  <a:moveTo>
                    <a:pt x="0" y="0"/>
                  </a:moveTo>
                  <a:lnTo>
                    <a:pt x="4522390" y="0"/>
                  </a:lnTo>
                  <a:lnTo>
                    <a:pt x="452239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85725"/>
              <a:ext cx="452239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Personalized dashboards.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487365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Threat Intelligence Technologies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684514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VirusTotal API integration is included. WHOIS domain validation is performed. GeoIP2 geolocation is tracked. A multi-source threat database is utilized. Suspicious indicators are cross-referenced.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7850237" y="636433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0237" y="7356574"/>
            <a:ext cx="2864941" cy="442912"/>
            <a:chOff x="0" y="0"/>
            <a:chExt cx="381992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VirusTotal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140380" y="636433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140380" y="7356574"/>
            <a:ext cx="2865090" cy="442912"/>
            <a:chOff x="0" y="0"/>
            <a:chExt cx="3820120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0120" cy="590550"/>
            </a:xfrm>
            <a:custGeom>
              <a:avLst/>
              <a:gdLst/>
              <a:ahLst/>
              <a:cxnLst/>
              <a:rect l="l" t="t" r="r" b="b"/>
              <a:pathLst>
                <a:path w="3820120" h="59055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82012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WHOIS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14430672" y="636433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430672" y="7356574"/>
            <a:ext cx="2864941" cy="442912"/>
            <a:chOff x="0" y="0"/>
            <a:chExt cx="381992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19922" cy="590550"/>
            </a:xfrm>
            <a:custGeom>
              <a:avLst/>
              <a:gdLst/>
              <a:ahLst/>
              <a:cxnLst/>
              <a:rect l="l" t="t" r="r" b="b"/>
              <a:pathLst>
                <a:path w="3819922" h="590550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81992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GeoIP2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944565"/>
            <a:ext cx="11305580" cy="885974"/>
            <a:chOff x="0" y="0"/>
            <a:chExt cx="1507410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74106" cy="1181298"/>
            </a:xfrm>
            <a:custGeom>
              <a:avLst/>
              <a:gdLst/>
              <a:ahLst/>
              <a:cxnLst/>
              <a:rect l="l" t="t" r="r" b="b"/>
              <a:pathLst>
                <a:path w="15074106" h="1181298">
                  <a:moveTo>
                    <a:pt x="0" y="0"/>
                  </a:moveTo>
                  <a:lnTo>
                    <a:pt x="15074106" y="0"/>
                  </a:lnTo>
                  <a:lnTo>
                    <a:pt x="15074106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07410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Advanced Detection Heuristics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397574"/>
            <a:ext cx="16303526" cy="907256"/>
            <a:chOff x="0" y="0"/>
            <a:chExt cx="21738035" cy="1209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Pattern recognition algorithms are applied. Anomaly detection techniques are used. Predictive threat modeling is employed. Machine learning powers risk scoring. Adaption occurs from global threats.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907286"/>
            <a:ext cx="3643164" cy="442912"/>
            <a:chOff x="0" y="0"/>
            <a:chExt cx="485755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57552" cy="590550"/>
            </a:xfrm>
            <a:custGeom>
              <a:avLst/>
              <a:gdLst/>
              <a:ahLst/>
              <a:cxnLst/>
              <a:rect l="l" t="t" r="r" b="b"/>
              <a:pathLst>
                <a:path w="4857552" h="590550">
                  <a:moveTo>
                    <a:pt x="0" y="0"/>
                  </a:moveTo>
                  <a:lnTo>
                    <a:pt x="4857552" y="0"/>
                  </a:lnTo>
                  <a:lnTo>
                    <a:pt x="48575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5755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Pattern Recognition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633716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Detects known threats.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907286"/>
            <a:ext cx="3544044" cy="442912"/>
            <a:chOff x="0" y="0"/>
            <a:chExt cx="4725392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Anomaly Detection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401" y="6633716"/>
            <a:ext cx="7805886" cy="453629"/>
            <a:chOff x="0" y="0"/>
            <a:chExt cx="10407848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Finds unusual activity.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709666"/>
            <a:ext cx="9260235" cy="885974"/>
            <a:chOff x="0" y="0"/>
            <a:chExt cx="12346980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46980" cy="1181298"/>
            </a:xfrm>
            <a:custGeom>
              <a:avLst/>
              <a:gdLst/>
              <a:ahLst/>
              <a:cxnLst/>
              <a:rect l="l" t="t" r="r" b="b"/>
              <a:pathLst>
                <a:path w="12346980" h="1181298">
                  <a:moveTo>
                    <a:pt x="0" y="0"/>
                  </a:moveTo>
                  <a:lnTo>
                    <a:pt x="12346980" y="0"/>
                  </a:lnTo>
                  <a:lnTo>
                    <a:pt x="1234698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346980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Performance &amp; Scalability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6020841"/>
            <a:ext cx="16303526" cy="907256"/>
            <a:chOff x="0" y="0"/>
            <a:chExt cx="21738035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1209675"/>
            </a:xfrm>
            <a:custGeom>
              <a:avLst/>
              <a:gdLst/>
              <a:ahLst/>
              <a:cxnLst/>
              <a:rect l="l" t="t" r="r" b="b"/>
              <a:pathLst>
                <a:path w="21738034" h="1209675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0D6DE"/>
                  </a:solidFill>
                  <a:latin typeface="Noto Sans"/>
                  <a:ea typeface="Noto Sans"/>
                  <a:cs typeface="Noto Sans"/>
                  <a:sym typeface="Noto Sans"/>
                </a:rPr>
                <a:t>URLs are processed per minute. Detection response time is less than 50ms. Phishing attempts are identified with 85% accuracy. System resource consumption is minimal. Enterprise integration is seamless.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388721"/>
            <a:ext cx="5150941" cy="935534"/>
            <a:chOff x="0" y="0"/>
            <a:chExt cx="6867922" cy="12473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7922" cy="1247378"/>
            </a:xfrm>
            <a:custGeom>
              <a:avLst/>
              <a:gdLst/>
              <a:ahLst/>
              <a:cxnLst/>
              <a:rect l="l" t="t" r="r" b="b"/>
              <a:pathLst>
                <a:path w="6867922" h="1247378">
                  <a:moveTo>
                    <a:pt x="0" y="0"/>
                  </a:moveTo>
                  <a:lnTo>
                    <a:pt x="6867922" y="0"/>
                  </a:lnTo>
                  <a:lnTo>
                    <a:pt x="6867922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04775"/>
              <a:ext cx="6867922" cy="11426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312"/>
                </a:lnSpc>
              </a:pPr>
              <a:r>
                <a:rPr lang="en-US" sz="7312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10K+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95611" y="8678466"/>
            <a:ext cx="3544044" cy="442912"/>
            <a:chOff x="0" y="0"/>
            <a:chExt cx="4725392" cy="590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URLs/Minute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68380" y="7388721"/>
            <a:ext cx="5151090" cy="935534"/>
            <a:chOff x="0" y="0"/>
            <a:chExt cx="6868120" cy="1247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68120" cy="1247378"/>
            </a:xfrm>
            <a:custGeom>
              <a:avLst/>
              <a:gdLst/>
              <a:ahLst/>
              <a:cxnLst/>
              <a:rect l="l" t="t" r="r" b="b"/>
              <a:pathLst>
                <a:path w="6868120" h="1247378">
                  <a:moveTo>
                    <a:pt x="0" y="0"/>
                  </a:moveTo>
                  <a:lnTo>
                    <a:pt x="6868120" y="0"/>
                  </a:lnTo>
                  <a:lnTo>
                    <a:pt x="6868120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04775"/>
              <a:ext cx="6868120" cy="11426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312"/>
                </a:lnSpc>
              </a:pPr>
              <a:r>
                <a:rPr lang="en-US" sz="731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50ms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71904" y="867846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Response Time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44672" y="7388721"/>
            <a:ext cx="5150941" cy="935534"/>
            <a:chOff x="0" y="0"/>
            <a:chExt cx="6867922" cy="124737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7922" cy="1247378"/>
            </a:xfrm>
            <a:custGeom>
              <a:avLst/>
              <a:gdLst/>
              <a:ahLst/>
              <a:cxnLst/>
              <a:rect l="l" t="t" r="r" b="b"/>
              <a:pathLst>
                <a:path w="6867922" h="1247378">
                  <a:moveTo>
                    <a:pt x="0" y="0"/>
                  </a:moveTo>
                  <a:lnTo>
                    <a:pt x="6867922" y="0"/>
                  </a:lnTo>
                  <a:lnTo>
                    <a:pt x="6867922" y="1247378"/>
                  </a:lnTo>
                  <a:lnTo>
                    <a:pt x="0" y="1247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04775"/>
              <a:ext cx="6867922" cy="11426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312"/>
                </a:lnSpc>
              </a:pPr>
              <a:r>
                <a:rPr lang="en-US" sz="7312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85%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948048" y="8678466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Accuracy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525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</vt:lpstr>
      <vt:lpstr>Arial</vt:lpstr>
      <vt:lpstr>Noto Sans</vt:lpstr>
      <vt:lpstr>Calibri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PhishNet-X-Advanced-Phishing-Detection-System.pptx</dc:title>
  <dc:creator>Mohit Singh Papola</dc:creator>
  <cp:lastModifiedBy>mohitsinghpapola@gmail.com</cp:lastModifiedBy>
  <cp:revision>2</cp:revision>
  <dcterms:created xsi:type="dcterms:W3CDTF">2006-08-16T00:00:00Z</dcterms:created>
  <dcterms:modified xsi:type="dcterms:W3CDTF">2025-03-31T07:03:18Z</dcterms:modified>
  <dc:identifier>DAGjRjT_atE</dc:identifier>
</cp:coreProperties>
</file>